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embeddedFontLst>
    <p:embeddedFont>
      <p:font typeface="Bernard MT Condensed" panose="02050806060905020404" pitchFamily="18" charset="0"/>
      <p:regular r:id="rId9"/>
    </p:embeddedFon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2989" autoAdjust="0"/>
  </p:normalViewPr>
  <p:slideViewPr>
    <p:cSldViewPr snapToGrid="0">
      <p:cViewPr varScale="1">
        <p:scale>
          <a:sx n="27" d="100"/>
          <a:sy n="27" d="100"/>
        </p:scale>
        <p:origin x="2340" y="54"/>
      </p:cViewPr>
      <p:guideLst/>
    </p:cSldViewPr>
  </p:slideViewPr>
  <p:notesTextViewPr>
    <p:cViewPr>
      <p:scale>
        <a:sx n="1" d="1"/>
        <a:sy n="1" d="1"/>
      </p:scale>
      <p:origin x="0" y="0"/>
    </p:cViewPr>
  </p:notesTextViewPr>
  <p:notesViewPr>
    <p:cSldViewPr snapToGrid="0">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A5C6F8-51B2-4A1B-9B19-EE7EE8E1B843}"/>
              </a:ext>
            </a:extLst>
          </p:cNvPr>
          <p:cNvSpPr>
            <a:spLocks noGrp="1"/>
          </p:cNvSpPr>
          <p:nvPr>
            <p:ph type="hdr" sz="quarter"/>
          </p:nvPr>
        </p:nvSpPr>
        <p:spPr>
          <a:xfrm>
            <a:off x="0" y="0"/>
            <a:ext cx="3415004" cy="458788"/>
          </a:xfrm>
          <a:prstGeom prst="rect">
            <a:avLst/>
          </a:prstGeom>
        </p:spPr>
        <p:txBody>
          <a:bodyPr vert="horz" lIns="91440" tIns="45720" rIns="91440" bIns="45720" rtlCol="0"/>
          <a:lstStyle>
            <a:lvl1pPr algn="l">
              <a:defRPr sz="1200"/>
            </a:lvl1pPr>
          </a:lstStyle>
          <a:p>
            <a:r>
              <a:rPr lang="en-US" sz="2000" dirty="0">
                <a:latin typeface="Bernard MT Condensed" panose="02050806060905020404" pitchFamily="18" charset="0"/>
              </a:rPr>
              <a:t>What if I am a One Talent Man?</a:t>
            </a:r>
          </a:p>
        </p:txBody>
      </p:sp>
      <p:sp>
        <p:nvSpPr>
          <p:cNvPr id="3" name="Date Placeholder 2">
            <a:extLst>
              <a:ext uri="{FF2B5EF4-FFF2-40B4-BE49-F238E27FC236}">
                <a16:creationId xmlns:a16="http://schemas.microsoft.com/office/drawing/2014/main" id="{AD152F55-08F6-4A80-B3A2-A5092CFD62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September 3, 2017 pm</a:t>
            </a:r>
          </a:p>
        </p:txBody>
      </p:sp>
      <p:sp>
        <p:nvSpPr>
          <p:cNvPr id="4" name="Footer Placeholder 3">
            <a:extLst>
              <a:ext uri="{FF2B5EF4-FFF2-40B4-BE49-F238E27FC236}">
                <a16:creationId xmlns:a16="http://schemas.microsoft.com/office/drawing/2014/main" id="{4BCD5148-FCEC-42D1-8D6F-3FE412F330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FBF9FD07-C7B1-4C31-9785-D6DB2B1072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07EFE4E3-A49B-49BB-8345-36EA33A617E1}" type="slidenum">
              <a:rPr lang="en-US" smtClean="0"/>
              <a:t>‹#›</a:t>
            </a:fld>
            <a:endParaRPr lang="en-US" dirty="0"/>
          </a:p>
        </p:txBody>
      </p:sp>
    </p:spTree>
    <p:extLst>
      <p:ext uri="{BB962C8B-B14F-4D97-AF65-F5344CB8AC3E}">
        <p14:creationId xmlns:p14="http://schemas.microsoft.com/office/powerpoint/2010/main" val="3194708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43DE7-5020-4188-9C29-02E46147C6B6}" type="datetimeFigureOut">
              <a:rPr lang="en-US" smtClean="0"/>
              <a:t>9/3/2017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B8183-2B87-4997-8CB8-1E960B923EDB}" type="slidenum">
              <a:rPr lang="en-US" smtClean="0"/>
              <a:t>‹#›</a:t>
            </a:fld>
            <a:endParaRPr lang="en-US"/>
          </a:p>
        </p:txBody>
      </p:sp>
    </p:spTree>
    <p:extLst>
      <p:ext uri="{BB962C8B-B14F-4D97-AF65-F5344CB8AC3E}">
        <p14:creationId xmlns:p14="http://schemas.microsoft.com/office/powerpoint/2010/main" val="420592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Jesus taught the Parable of the Talents to His disciples to teach them the need to be productive in the kingdom of heaven (Matthew 25:14-30). </a:t>
            </a:r>
          </a:p>
          <a:p>
            <a:r>
              <a:rPr lang="en-US" sz="1200" b="1" i="0" kern="1200" dirty="0">
                <a:solidFill>
                  <a:schemeClr val="tx1"/>
                </a:solidFill>
                <a:effectLst/>
                <a:latin typeface="+mn-lt"/>
                <a:ea typeface="+mn-ea"/>
                <a:cs typeface="+mn-cs"/>
              </a:rPr>
              <a:t>(Matthew 25:14-30) READ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Talents were measures of money, and a man delivered these talents to his three servants.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To one he gave five talents, to another two, and to another one. Talents were given to each </a:t>
            </a:r>
            <a:r>
              <a:rPr lang="en-US" sz="1200" b="1" i="1" kern="1200" dirty="0">
                <a:solidFill>
                  <a:schemeClr val="tx1"/>
                </a:solidFill>
                <a:effectLst/>
                <a:latin typeface="+mn-lt"/>
                <a:ea typeface="+mn-ea"/>
                <a:cs typeface="+mn-cs"/>
              </a:rPr>
              <a:t>“according to his own ability” (v. 15).</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Obviously not all the servants had the same ability because they each received a different number of talents.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While one servant could work with five talents, another could only work with two, and another only one.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It is a fact of life that everyone possesses different abilities.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 Some might be a five talent person, or perhaps a two talent person. I might be just a one talent person.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What if I am a one talent man?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Adapted from an article by Marc Gibson</a:t>
            </a:r>
          </a:p>
          <a:p>
            <a:r>
              <a:rPr lang="en-US" sz="1200" b="0" i="1" kern="1200" dirty="0">
                <a:solidFill>
                  <a:schemeClr val="tx1"/>
                </a:solidFill>
                <a:effectLst/>
                <a:latin typeface="+mn-lt"/>
                <a:ea typeface="+mn-ea"/>
                <a:cs typeface="+mn-cs"/>
              </a:rPr>
              <a:t>The Central Voice</a:t>
            </a:r>
            <a:r>
              <a:rPr lang="en-US" sz="1200" b="0" i="0" kern="1200" dirty="0">
                <a:solidFill>
                  <a:schemeClr val="tx1"/>
                </a:solidFill>
                <a:effectLst/>
                <a:latin typeface="+mn-lt"/>
                <a:ea typeface="+mn-ea"/>
                <a:cs typeface="+mn-cs"/>
              </a:rPr>
              <a:t>, September 2013 via </a:t>
            </a:r>
            <a:r>
              <a:rPr lang="en-US" sz="1200" b="0" i="1" kern="1200" dirty="0">
                <a:solidFill>
                  <a:schemeClr val="tx1"/>
                </a:solidFill>
                <a:effectLst/>
                <a:latin typeface="+mn-lt"/>
                <a:ea typeface="+mn-ea"/>
                <a:cs typeface="+mn-cs"/>
              </a:rPr>
              <a:t>Knollwood Reminder</a:t>
            </a:r>
            <a:r>
              <a:rPr lang="en-US" sz="1200" b="0" i="0" kern="1200" dirty="0">
                <a:solidFill>
                  <a:schemeClr val="tx1"/>
                </a:solidFill>
                <a:effectLst/>
                <a:latin typeface="+mn-lt"/>
                <a:ea typeface="+mn-ea"/>
                <a:cs typeface="+mn-cs"/>
              </a:rPr>
              <a:t>, June 29, 2014</a:t>
            </a:r>
          </a:p>
          <a:p>
            <a:endParaRPr lang="en-US" dirty="0"/>
          </a:p>
        </p:txBody>
      </p:sp>
      <p:sp>
        <p:nvSpPr>
          <p:cNvPr id="4" name="Slide Number Placeholder 3"/>
          <p:cNvSpPr>
            <a:spLocks noGrp="1"/>
          </p:cNvSpPr>
          <p:nvPr>
            <p:ph type="sldNum" sz="quarter" idx="10"/>
          </p:nvPr>
        </p:nvSpPr>
        <p:spPr/>
        <p:txBody>
          <a:bodyPr/>
          <a:lstStyle/>
          <a:p>
            <a:fld id="{B18B8183-2B87-4997-8CB8-1E960B923EDB}" type="slidenum">
              <a:rPr lang="en-US" smtClean="0"/>
              <a:t>1</a:t>
            </a:fld>
            <a:endParaRPr lang="en-US"/>
          </a:p>
        </p:txBody>
      </p:sp>
    </p:spTree>
    <p:extLst>
      <p:ext uri="{BB962C8B-B14F-4D97-AF65-F5344CB8AC3E}">
        <p14:creationId xmlns:p14="http://schemas.microsoft.com/office/powerpoint/2010/main" val="169782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If I am a one talent person, </a:t>
            </a:r>
            <a:r>
              <a:rPr lang="en-US" sz="1200" b="1" i="0" kern="1200" dirty="0">
                <a:solidFill>
                  <a:schemeClr val="tx1"/>
                </a:solidFill>
                <a:effectLst/>
                <a:latin typeface="+mn-lt"/>
                <a:ea typeface="+mn-ea"/>
                <a:cs typeface="+mn-cs"/>
              </a:rPr>
              <a:t>I should not feel inferior</a:t>
            </a:r>
            <a:r>
              <a:rPr lang="en-US" sz="1200" b="0" i="0" kern="1200" dirty="0">
                <a:solidFill>
                  <a:schemeClr val="tx1"/>
                </a:solidFill>
                <a:effectLst/>
                <a:latin typeface="+mn-lt"/>
                <a:ea typeface="+mn-ea"/>
                <a:cs typeface="+mn-cs"/>
              </a:rPr>
              <a:t> to anyone in the work of the Lord. </a:t>
            </a:r>
          </a:p>
          <a:p>
            <a:pPr marL="0" indent="0">
              <a:buFont typeface="Arial" panose="020B0604020202020204" pitchFamily="34" charset="0"/>
              <a:buNone/>
            </a:pPr>
            <a:r>
              <a:rPr lang="en-US" sz="1200" b="1" i="0" kern="1200" dirty="0">
                <a:solidFill>
                  <a:schemeClr val="tx1"/>
                </a:solidFill>
                <a:effectLst/>
                <a:latin typeface="+mn-lt"/>
                <a:ea typeface="+mn-ea"/>
                <a:cs typeface="+mn-cs"/>
              </a:rPr>
              <a:t>(25:22-23), [The two talent man was told the exact same thing as the five talent man], </a:t>
            </a:r>
            <a:r>
              <a:rPr lang="en-US" sz="1200" b="0" i="1" kern="1200" dirty="0">
                <a:solidFill>
                  <a:schemeClr val="tx1"/>
                </a:solidFill>
                <a:effectLst/>
                <a:latin typeface="+mn-lt"/>
                <a:ea typeface="+mn-ea"/>
                <a:cs typeface="+mn-cs"/>
              </a:rPr>
              <a:t>“He also who had received two talents came and said, 'Lord, you delivered to me two talents; look, I have gained two more talents besides them. ' </a:t>
            </a:r>
            <a:r>
              <a:rPr lang="en-US" sz="1200" b="0" i="1" kern="1200" baseline="30000" dirty="0">
                <a:solidFill>
                  <a:schemeClr val="tx1"/>
                </a:solidFill>
                <a:effectLst/>
                <a:latin typeface="+mn-lt"/>
                <a:ea typeface="+mn-ea"/>
                <a:cs typeface="+mn-cs"/>
              </a:rPr>
              <a:t>23</a:t>
            </a:r>
            <a:r>
              <a:rPr lang="en-US" sz="1200" b="0" i="1" kern="1200" dirty="0">
                <a:solidFill>
                  <a:schemeClr val="tx1"/>
                </a:solidFill>
                <a:effectLst/>
                <a:latin typeface="+mn-lt"/>
                <a:ea typeface="+mn-ea"/>
                <a:cs typeface="+mn-cs"/>
              </a:rPr>
              <a:t> His lord said to him, 'Well done, good and faithful servant; you have been faithful over a few things, I will make you ruler over many things. Enter into the joy of your lord.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Everyone has work that they can accomplish in the kingdom of God, and no labor is insignificant in the eyes of the Lord.</a:t>
            </a:r>
          </a:p>
          <a:p>
            <a:pPr marL="0" indent="0">
              <a:buFont typeface="Arial" panose="020B0604020202020204" pitchFamily="34" charset="0"/>
              <a:buNone/>
            </a:pPr>
            <a:r>
              <a:rPr lang="en-US" sz="1200" b="1" i="0" kern="1200" dirty="0">
                <a:solidFill>
                  <a:schemeClr val="tx1"/>
                </a:solidFill>
                <a:effectLst/>
                <a:latin typeface="+mn-lt"/>
                <a:ea typeface="+mn-ea"/>
                <a:cs typeface="+mn-cs"/>
              </a:rPr>
              <a:t>The church is pictured as a body with parts that are considered as weaker and unpresentable </a:t>
            </a:r>
          </a:p>
          <a:p>
            <a:pPr marL="0" indent="0">
              <a:buFont typeface="Arial" panose="020B0604020202020204" pitchFamily="34" charset="0"/>
              <a:buNone/>
            </a:pPr>
            <a:r>
              <a:rPr lang="en-US" sz="1200" b="1" i="0" kern="1200" dirty="0">
                <a:solidFill>
                  <a:schemeClr val="tx1"/>
                </a:solidFill>
                <a:effectLst/>
                <a:latin typeface="+mn-lt"/>
                <a:ea typeface="+mn-ea"/>
                <a:cs typeface="+mn-cs"/>
              </a:rPr>
              <a:t>(1 Corinthians 12:20-25), </a:t>
            </a:r>
            <a:r>
              <a:rPr lang="en-US" sz="1200" b="0" i="1" kern="1200" dirty="0">
                <a:solidFill>
                  <a:schemeClr val="tx1"/>
                </a:solidFill>
                <a:effectLst/>
                <a:latin typeface="+mn-lt"/>
                <a:ea typeface="+mn-ea"/>
                <a:cs typeface="+mn-cs"/>
              </a:rPr>
              <a:t>“But now indeed there are many members, yet one body. </a:t>
            </a:r>
            <a:r>
              <a:rPr lang="en-US" sz="1200" b="0" i="1" kern="1200" baseline="30000" dirty="0">
                <a:solidFill>
                  <a:schemeClr val="tx1"/>
                </a:solidFill>
                <a:effectLst/>
                <a:latin typeface="+mn-lt"/>
                <a:ea typeface="+mn-ea"/>
                <a:cs typeface="+mn-cs"/>
              </a:rPr>
              <a:t>21</a:t>
            </a:r>
            <a:r>
              <a:rPr lang="en-US" sz="1200" b="0" i="1" kern="1200" dirty="0">
                <a:solidFill>
                  <a:schemeClr val="tx1"/>
                </a:solidFill>
                <a:effectLst/>
                <a:latin typeface="+mn-lt"/>
                <a:ea typeface="+mn-ea"/>
                <a:cs typeface="+mn-cs"/>
              </a:rPr>
              <a:t> And the eye cannot say to the hand, "I have no need of you"; nor again the head to the feet, "I have no need of you." </a:t>
            </a:r>
            <a:r>
              <a:rPr lang="en-US" sz="1200" b="0" i="1" kern="1200" baseline="30000" dirty="0">
                <a:solidFill>
                  <a:schemeClr val="tx1"/>
                </a:solidFill>
                <a:effectLst/>
                <a:latin typeface="+mn-lt"/>
                <a:ea typeface="+mn-ea"/>
                <a:cs typeface="+mn-cs"/>
              </a:rPr>
              <a:t>22</a:t>
            </a:r>
            <a:r>
              <a:rPr lang="en-US" sz="1200" b="0" i="1" kern="1200" dirty="0">
                <a:solidFill>
                  <a:schemeClr val="tx1"/>
                </a:solidFill>
                <a:effectLst/>
                <a:latin typeface="+mn-lt"/>
                <a:ea typeface="+mn-ea"/>
                <a:cs typeface="+mn-cs"/>
              </a:rPr>
              <a:t> No, much rather, those members of the body which seem to be weaker are necessary. </a:t>
            </a:r>
            <a:r>
              <a:rPr lang="en-US" sz="1200" b="0" i="1" kern="1200" baseline="30000" dirty="0">
                <a:solidFill>
                  <a:schemeClr val="tx1"/>
                </a:solidFill>
                <a:effectLst/>
                <a:latin typeface="+mn-lt"/>
                <a:ea typeface="+mn-ea"/>
                <a:cs typeface="+mn-cs"/>
              </a:rPr>
              <a:t>23</a:t>
            </a:r>
            <a:r>
              <a:rPr lang="en-US" sz="1200" b="0" i="1" kern="1200" dirty="0">
                <a:solidFill>
                  <a:schemeClr val="tx1"/>
                </a:solidFill>
                <a:effectLst/>
                <a:latin typeface="+mn-lt"/>
                <a:ea typeface="+mn-ea"/>
                <a:cs typeface="+mn-cs"/>
              </a:rPr>
              <a:t> And those members of the body which we think to be less honorable, on these we bestow greater honor; and our unpresentable parts have greater modesty, </a:t>
            </a:r>
            <a:r>
              <a:rPr lang="en-US" sz="1200" b="0" i="1" kern="1200" baseline="30000" dirty="0">
                <a:solidFill>
                  <a:schemeClr val="tx1"/>
                </a:solidFill>
                <a:effectLst/>
                <a:latin typeface="+mn-lt"/>
                <a:ea typeface="+mn-ea"/>
                <a:cs typeface="+mn-cs"/>
              </a:rPr>
              <a:t>24</a:t>
            </a:r>
            <a:r>
              <a:rPr lang="en-US" sz="1200" b="0" i="1" kern="1200" dirty="0">
                <a:solidFill>
                  <a:schemeClr val="tx1"/>
                </a:solidFill>
                <a:effectLst/>
                <a:latin typeface="+mn-lt"/>
                <a:ea typeface="+mn-ea"/>
                <a:cs typeface="+mn-cs"/>
              </a:rPr>
              <a:t> but our presentable parts have no need. But God composed the body, having given greater honor to that part which lacks it, </a:t>
            </a:r>
            <a:r>
              <a:rPr lang="en-US" sz="1200" b="0" i="1" kern="1200" baseline="30000" dirty="0">
                <a:solidFill>
                  <a:schemeClr val="tx1"/>
                </a:solidFill>
                <a:effectLst/>
                <a:latin typeface="+mn-lt"/>
                <a:ea typeface="+mn-ea"/>
                <a:cs typeface="+mn-cs"/>
              </a:rPr>
              <a:t>25</a:t>
            </a:r>
            <a:r>
              <a:rPr lang="en-US" sz="1200" b="0" i="1" kern="1200" dirty="0">
                <a:solidFill>
                  <a:schemeClr val="tx1"/>
                </a:solidFill>
                <a:effectLst/>
                <a:latin typeface="+mn-lt"/>
                <a:ea typeface="+mn-ea"/>
                <a:cs typeface="+mn-cs"/>
              </a:rPr>
              <a:t> that there should be no schism in the body, but that the members should have the same care for one another.”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On these we bestow greater honor because they are just as necessary as any other part.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Everyone has a vital place in the kingdom of heaven, even the one talent man!</a:t>
            </a:r>
          </a:p>
        </p:txBody>
      </p:sp>
      <p:sp>
        <p:nvSpPr>
          <p:cNvPr id="4" name="Slide Number Placeholder 3"/>
          <p:cNvSpPr>
            <a:spLocks noGrp="1"/>
          </p:cNvSpPr>
          <p:nvPr>
            <p:ph type="sldNum" sz="quarter" idx="10"/>
          </p:nvPr>
        </p:nvSpPr>
        <p:spPr/>
        <p:txBody>
          <a:bodyPr/>
          <a:lstStyle/>
          <a:p>
            <a:fld id="{B18B8183-2B87-4997-8CB8-1E960B923EDB}" type="slidenum">
              <a:rPr lang="en-US" smtClean="0"/>
              <a:t>2</a:t>
            </a:fld>
            <a:endParaRPr lang="en-US"/>
          </a:p>
        </p:txBody>
      </p:sp>
    </p:spTree>
    <p:extLst>
      <p:ext uri="{BB962C8B-B14F-4D97-AF65-F5344CB8AC3E}">
        <p14:creationId xmlns:p14="http://schemas.microsoft.com/office/powerpoint/2010/main" val="1787330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If I am a one talent person, </a:t>
            </a:r>
            <a:r>
              <a:rPr lang="en-US" sz="1200" b="1" i="0" kern="1200" dirty="0">
                <a:solidFill>
                  <a:schemeClr val="tx1"/>
                </a:solidFill>
                <a:effectLst/>
                <a:latin typeface="+mn-lt"/>
                <a:ea typeface="+mn-ea"/>
                <a:cs typeface="+mn-cs"/>
              </a:rPr>
              <a:t>I should not “bury” my talent.</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(25:25), </a:t>
            </a:r>
            <a:r>
              <a:rPr lang="en-US" sz="1200" b="0" i="1" kern="1200" dirty="0">
                <a:solidFill>
                  <a:schemeClr val="tx1"/>
                </a:solidFill>
                <a:effectLst/>
                <a:latin typeface="+mn-lt"/>
                <a:ea typeface="+mn-ea"/>
                <a:cs typeface="+mn-cs"/>
              </a:rPr>
              <a:t>“And I was afraid, and went and hid your talent in the ground. Look, there you have what is yours.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He said he was afraid because he knew his master to be a demanding man.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He should have known that doing nothing would be the worst possible choice he could make.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Perhaps he was afraid of losing his one talent.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There is no shame or loss in giving every effort to do good with what we have.</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 buried talent does no one any good.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Our Father in heaven provides blessings and abilities for us to use, not to bury in fear or self-pity.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There are things each of us can do to further the cause of the kingdom.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Let us do it with one or five talents!</a:t>
            </a:r>
          </a:p>
          <a:p>
            <a:pPr marL="0" indent="0">
              <a:buFont typeface="Arial" panose="020B0604020202020204" pitchFamily="34" charset="0"/>
              <a:buNone/>
            </a:pPr>
            <a:r>
              <a:rPr lang="en-US" sz="1200" b="1" i="0" kern="1200" dirty="0">
                <a:solidFill>
                  <a:schemeClr val="tx1"/>
                </a:solidFill>
                <a:effectLst/>
                <a:latin typeface="+mn-lt"/>
                <a:ea typeface="+mn-ea"/>
                <a:cs typeface="+mn-cs"/>
              </a:rPr>
              <a:t>(1 Corinthians 4:1-2,4), </a:t>
            </a:r>
            <a:r>
              <a:rPr lang="en-US" sz="1200" b="0" i="1" kern="1200" dirty="0">
                <a:solidFill>
                  <a:schemeClr val="tx1"/>
                </a:solidFill>
                <a:effectLst/>
                <a:latin typeface="+mn-lt"/>
                <a:ea typeface="+mn-ea"/>
                <a:cs typeface="+mn-cs"/>
              </a:rPr>
              <a:t>“Let a man so consider us, as servants of Christ and stewards of the mysteries of God. 2 Moreover it is required in stewards that one be found faithful.”</a:t>
            </a:r>
          </a:p>
          <a:p>
            <a:pPr marL="0" indent="0">
              <a:buFont typeface="Arial" panose="020B0604020202020204" pitchFamily="34" charset="0"/>
              <a:buNone/>
            </a:pPr>
            <a:r>
              <a:rPr lang="en-US" sz="1200" b="1" i="0" kern="1200" dirty="0">
                <a:solidFill>
                  <a:schemeClr val="tx1"/>
                </a:solidFill>
                <a:effectLst/>
                <a:latin typeface="+mn-lt"/>
                <a:ea typeface="+mn-ea"/>
                <a:cs typeface="+mn-cs"/>
              </a:rPr>
              <a:t>(4), </a:t>
            </a:r>
            <a:r>
              <a:rPr lang="en-US" sz="1200" b="0" i="1" kern="1200" dirty="0">
                <a:solidFill>
                  <a:schemeClr val="tx1"/>
                </a:solidFill>
                <a:effectLst/>
                <a:latin typeface="+mn-lt"/>
                <a:ea typeface="+mn-ea"/>
                <a:cs typeface="+mn-cs"/>
              </a:rPr>
              <a:t>“…but He who judges me is the Lord.”</a:t>
            </a:r>
          </a:p>
        </p:txBody>
      </p:sp>
      <p:sp>
        <p:nvSpPr>
          <p:cNvPr id="4" name="Slide Number Placeholder 3"/>
          <p:cNvSpPr>
            <a:spLocks noGrp="1"/>
          </p:cNvSpPr>
          <p:nvPr>
            <p:ph type="sldNum" sz="quarter" idx="10"/>
          </p:nvPr>
        </p:nvSpPr>
        <p:spPr/>
        <p:txBody>
          <a:bodyPr/>
          <a:lstStyle/>
          <a:p>
            <a:fld id="{B18B8183-2B87-4997-8CB8-1E960B923EDB}" type="slidenum">
              <a:rPr lang="en-US" smtClean="0"/>
              <a:t>3</a:t>
            </a:fld>
            <a:endParaRPr lang="en-US"/>
          </a:p>
        </p:txBody>
      </p:sp>
    </p:spTree>
    <p:extLst>
      <p:ext uri="{BB962C8B-B14F-4D97-AF65-F5344CB8AC3E}">
        <p14:creationId xmlns:p14="http://schemas.microsoft.com/office/powerpoint/2010/main" val="232540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If I am a one talent person, </a:t>
            </a:r>
            <a:r>
              <a:rPr lang="en-US" sz="1200" b="1" i="0" kern="1200" dirty="0">
                <a:solidFill>
                  <a:schemeClr val="tx1"/>
                </a:solidFill>
                <a:effectLst/>
                <a:latin typeface="+mn-lt"/>
                <a:ea typeface="+mn-ea"/>
                <a:cs typeface="+mn-cs"/>
              </a:rPr>
              <a:t>I should not forget the reward that awaits the faithful servant.</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(25:21 &amp; 23) [5 talent &amp; 2 talent servants</a:t>
            </a:r>
            <a:r>
              <a:rPr lang="en-US" sz="1200" b="1" i="1"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“His lord said to him, 'Well done, good and faithful servant; you were faithful over a few things, I will make you ruler over many things. Enter into the joy of your lord.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No matter how many talents you start out with, if you strive to be faithful and fruitful for the Lord, a joyous reward awaits!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No reward awaits those who do nothing.</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If the five talent man had done nothing he would have heard the same condemnation of the unfaithful one talent man: </a:t>
            </a:r>
          </a:p>
          <a:p>
            <a:pPr marL="0" indent="0">
              <a:buFont typeface="Arial" panose="020B0604020202020204" pitchFamily="34" charset="0"/>
              <a:buNone/>
            </a:pPr>
            <a:r>
              <a:rPr lang="en-US" sz="1200" b="1" i="0" kern="1200" dirty="0">
                <a:solidFill>
                  <a:schemeClr val="tx1"/>
                </a:solidFill>
                <a:effectLst/>
                <a:latin typeface="+mn-lt"/>
                <a:ea typeface="+mn-ea"/>
                <a:cs typeface="+mn-cs"/>
              </a:rPr>
              <a:t>(26), </a:t>
            </a:r>
            <a:r>
              <a:rPr lang="en-US" sz="1200" b="0" i="1" kern="1200" dirty="0">
                <a:solidFill>
                  <a:schemeClr val="tx1"/>
                </a:solidFill>
                <a:effectLst/>
                <a:latin typeface="+mn-lt"/>
                <a:ea typeface="+mn-ea"/>
                <a:cs typeface="+mn-cs"/>
              </a:rPr>
              <a:t>“But his lord answered and said to him, 'You wicked and lazy servant…”</a:t>
            </a:r>
          </a:p>
          <a:p>
            <a:pPr marL="0" indent="0">
              <a:buFont typeface="Arial" panose="020B0604020202020204" pitchFamily="34" charset="0"/>
              <a:buNone/>
            </a:pPr>
            <a:r>
              <a:rPr lang="en-US" sz="1200" b="1" i="0" kern="1200" dirty="0">
                <a:solidFill>
                  <a:schemeClr val="tx1"/>
                </a:solidFill>
                <a:effectLst/>
                <a:latin typeface="+mn-lt"/>
                <a:ea typeface="+mn-ea"/>
                <a:cs typeface="+mn-cs"/>
              </a:rPr>
              <a:t>(30), </a:t>
            </a:r>
            <a:r>
              <a:rPr lang="en-US" sz="1200" b="0" i="1" kern="1200" dirty="0">
                <a:solidFill>
                  <a:schemeClr val="tx1"/>
                </a:solidFill>
                <a:effectLst/>
                <a:latin typeface="+mn-lt"/>
                <a:ea typeface="+mn-ea"/>
                <a:cs typeface="+mn-cs"/>
              </a:rPr>
              <a:t>“And cast the unprofitable servant into the outer darkness. There will be weeping and gnashing of teeth.’”</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 joy of reward is worth every effort, every hurdle, and every sacrifice.</a:t>
            </a:r>
          </a:p>
          <a:p>
            <a:pPr marL="0" indent="0">
              <a:buFont typeface="Arial" panose="020B0604020202020204" pitchFamily="34" charset="0"/>
              <a:buNone/>
            </a:pPr>
            <a:r>
              <a:rPr lang="en-US" sz="1200" b="1" i="0" kern="1200" dirty="0">
                <a:solidFill>
                  <a:schemeClr val="tx1"/>
                </a:solidFill>
                <a:effectLst/>
                <a:latin typeface="+mn-lt"/>
                <a:ea typeface="+mn-ea"/>
                <a:cs typeface="+mn-cs"/>
              </a:rPr>
              <a:t>(Philippians 3:20-21), </a:t>
            </a:r>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For our citizenship is in heaven, from which we also eagerly wait for the Savior, the Lord Jesus Christ, </a:t>
            </a:r>
            <a:r>
              <a:rPr lang="en-US" sz="1200" b="0" i="1" kern="1200" baseline="30000" dirty="0">
                <a:solidFill>
                  <a:schemeClr val="tx1"/>
                </a:solidFill>
                <a:effectLst/>
                <a:latin typeface="+mn-lt"/>
                <a:ea typeface="+mn-ea"/>
                <a:cs typeface="+mn-cs"/>
              </a:rPr>
              <a:t>21</a:t>
            </a:r>
            <a:r>
              <a:rPr lang="en-US" sz="1200" b="0" i="1" kern="1200" dirty="0">
                <a:solidFill>
                  <a:schemeClr val="tx1"/>
                </a:solidFill>
                <a:effectLst/>
                <a:latin typeface="+mn-lt"/>
                <a:ea typeface="+mn-ea"/>
                <a:cs typeface="+mn-cs"/>
              </a:rPr>
              <a:t> who will transform our lowly body that it may be conformed to His glorious body, according to the working by which He is able even to subdue all things to Himself.”</a:t>
            </a:r>
          </a:p>
        </p:txBody>
      </p:sp>
      <p:sp>
        <p:nvSpPr>
          <p:cNvPr id="4" name="Slide Number Placeholder 3"/>
          <p:cNvSpPr>
            <a:spLocks noGrp="1"/>
          </p:cNvSpPr>
          <p:nvPr>
            <p:ph type="sldNum" sz="quarter" idx="10"/>
          </p:nvPr>
        </p:nvSpPr>
        <p:spPr/>
        <p:txBody>
          <a:bodyPr/>
          <a:lstStyle/>
          <a:p>
            <a:fld id="{B18B8183-2B87-4997-8CB8-1E960B923EDB}" type="slidenum">
              <a:rPr lang="en-US" smtClean="0"/>
              <a:t>4</a:t>
            </a:fld>
            <a:endParaRPr lang="en-US"/>
          </a:p>
        </p:txBody>
      </p:sp>
    </p:spTree>
    <p:extLst>
      <p:ext uri="{BB962C8B-B14F-4D97-AF65-F5344CB8AC3E}">
        <p14:creationId xmlns:p14="http://schemas.microsoft.com/office/powerpoint/2010/main" val="190781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You and I may be one talent folks.</a:t>
            </a:r>
          </a:p>
          <a:p>
            <a:r>
              <a:rPr lang="en-US" sz="1200" b="1" i="0" kern="1200" dirty="0">
                <a:solidFill>
                  <a:schemeClr val="tx1"/>
                </a:solidFill>
                <a:effectLst/>
                <a:latin typeface="+mn-lt"/>
                <a:ea typeface="+mn-ea"/>
                <a:cs typeface="+mn-cs"/>
              </a:rPr>
              <a:t>There is no shame in that. Use that talent to the glory of God.</a:t>
            </a:r>
          </a:p>
          <a:p>
            <a:r>
              <a:rPr lang="en-US" sz="1200" b="0" i="0" kern="1200" dirty="0">
                <a:solidFill>
                  <a:schemeClr val="tx1"/>
                </a:solidFill>
                <a:effectLst/>
                <a:latin typeface="+mn-lt"/>
                <a:ea typeface="+mn-ea"/>
                <a:cs typeface="+mn-cs"/>
              </a:rPr>
              <a:t>Great good will be done in His service and an eternal reward will be yours!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Timothy 4:7-8),</a:t>
            </a:r>
            <a:r>
              <a:rPr lang="en-US" sz="1200" b="1" i="1"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[Paul was a 5 talent servant] </a:t>
            </a:r>
            <a:r>
              <a:rPr lang="en-US" sz="1200" b="0" i="1" kern="1200" dirty="0">
                <a:solidFill>
                  <a:schemeClr val="tx1"/>
                </a:solidFill>
                <a:effectLst/>
                <a:latin typeface="+mn-lt"/>
                <a:ea typeface="+mn-ea"/>
                <a:cs typeface="+mn-cs"/>
              </a:rPr>
              <a:t>“I</a:t>
            </a:r>
            <a:r>
              <a:rPr lang="en-US" sz="1200" b="1"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have fought the good fight, I have finished the race, I have kept the faith. </a:t>
            </a:r>
            <a:r>
              <a:rPr lang="en-US" sz="1200" b="0" i="1" kern="1200" baseline="30000" dirty="0">
                <a:solidFill>
                  <a:schemeClr val="tx1"/>
                </a:solidFill>
                <a:effectLst/>
                <a:latin typeface="+mn-lt"/>
                <a:ea typeface="+mn-ea"/>
                <a:cs typeface="+mn-cs"/>
              </a:rPr>
              <a:t>8</a:t>
            </a:r>
            <a:r>
              <a:rPr lang="en-US" sz="1200" b="0" i="1" kern="1200" dirty="0">
                <a:solidFill>
                  <a:schemeClr val="tx1"/>
                </a:solidFill>
                <a:effectLst/>
                <a:latin typeface="+mn-lt"/>
                <a:ea typeface="+mn-ea"/>
                <a:cs typeface="+mn-cs"/>
              </a:rPr>
              <a:t> Finally, there is laid up for me the crown of righteousness, which the Lord, the righteous Judge, will give to me on that Day, and not to me only but also to </a:t>
            </a:r>
            <a:r>
              <a:rPr lang="en-US" sz="1200" b="1" i="1" u="sng" kern="1200" dirty="0">
                <a:solidFill>
                  <a:schemeClr val="tx1"/>
                </a:solidFill>
                <a:effectLst/>
                <a:latin typeface="+mn-lt"/>
                <a:ea typeface="+mn-ea"/>
                <a:cs typeface="+mn-cs"/>
              </a:rPr>
              <a:t>all</a:t>
            </a:r>
            <a:r>
              <a:rPr lang="en-US" sz="1200" b="0" i="1" kern="1200" dirty="0">
                <a:solidFill>
                  <a:schemeClr val="tx1"/>
                </a:solidFill>
                <a:effectLst/>
                <a:latin typeface="+mn-lt"/>
                <a:ea typeface="+mn-ea"/>
                <a:cs typeface="+mn-cs"/>
              </a:rPr>
              <a:t> who have loved His appearing.”</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[all includes the 1 talent men as well!]</a:t>
            </a:r>
            <a:endParaRPr lang="en-US" sz="1200" b="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8B8183-2B87-4997-8CB8-1E960B923EDB}" type="slidenum">
              <a:rPr lang="en-US" smtClean="0"/>
              <a:t>5</a:t>
            </a:fld>
            <a:endParaRPr lang="en-US"/>
          </a:p>
        </p:txBody>
      </p:sp>
    </p:spTree>
    <p:extLst>
      <p:ext uri="{BB962C8B-B14F-4D97-AF65-F5344CB8AC3E}">
        <p14:creationId xmlns:p14="http://schemas.microsoft.com/office/powerpoint/2010/main" val="3721289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AC763-3A55-41EA-A95C-EF79350B88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9062AD-B45F-45D4-BF5D-FF369AED62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9789DC-9EBC-4B42-832D-453053AA072B}"/>
              </a:ext>
            </a:extLst>
          </p:cNvPr>
          <p:cNvSpPr>
            <a:spLocks noGrp="1"/>
          </p:cNvSpPr>
          <p:nvPr>
            <p:ph type="dt" sz="half" idx="10"/>
          </p:nvPr>
        </p:nvSpPr>
        <p:spPr/>
        <p:txBody>
          <a:bodyPr/>
          <a:lstStyle/>
          <a:p>
            <a:fld id="{9AEBF8F9-7D22-496E-8139-734FAE83151B}" type="datetimeFigureOut">
              <a:rPr lang="en-US" smtClean="0"/>
              <a:t>9/3/2017</a:t>
            </a:fld>
            <a:endParaRPr lang="en-US"/>
          </a:p>
        </p:txBody>
      </p:sp>
      <p:sp>
        <p:nvSpPr>
          <p:cNvPr id="5" name="Footer Placeholder 4">
            <a:extLst>
              <a:ext uri="{FF2B5EF4-FFF2-40B4-BE49-F238E27FC236}">
                <a16:creationId xmlns:a16="http://schemas.microsoft.com/office/drawing/2014/main" id="{1AF9E428-7C1E-4B5A-B5D7-A6C9E64DF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5EF96F-D812-4B8D-921B-15F6B055B70F}"/>
              </a:ext>
            </a:extLst>
          </p:cNvPr>
          <p:cNvSpPr>
            <a:spLocks noGrp="1"/>
          </p:cNvSpPr>
          <p:nvPr>
            <p:ph type="sldNum" sz="quarter" idx="12"/>
          </p:nvPr>
        </p:nvSpPr>
        <p:spPr/>
        <p:txBody>
          <a:bodyPr/>
          <a:lstStyle/>
          <a:p>
            <a:fld id="{6FAFDA24-E1FE-4B01-97E4-3FFCD9F24BBE}" type="slidenum">
              <a:rPr lang="en-US" smtClean="0"/>
              <a:t>‹#›</a:t>
            </a:fld>
            <a:endParaRPr lang="en-US"/>
          </a:p>
        </p:txBody>
      </p:sp>
    </p:spTree>
    <p:extLst>
      <p:ext uri="{BB962C8B-B14F-4D97-AF65-F5344CB8AC3E}">
        <p14:creationId xmlns:p14="http://schemas.microsoft.com/office/powerpoint/2010/main" val="57618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71144-5E88-4683-86B4-F6F01968AB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4AA616-1432-4311-839C-C26C2BD9BD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FA12A-51BD-488B-91D4-1769076E3898}"/>
              </a:ext>
            </a:extLst>
          </p:cNvPr>
          <p:cNvSpPr>
            <a:spLocks noGrp="1"/>
          </p:cNvSpPr>
          <p:nvPr>
            <p:ph type="dt" sz="half" idx="10"/>
          </p:nvPr>
        </p:nvSpPr>
        <p:spPr/>
        <p:txBody>
          <a:bodyPr/>
          <a:lstStyle/>
          <a:p>
            <a:fld id="{9AEBF8F9-7D22-496E-8139-734FAE83151B}" type="datetimeFigureOut">
              <a:rPr lang="en-US" smtClean="0"/>
              <a:t>9/3/2017</a:t>
            </a:fld>
            <a:endParaRPr lang="en-US"/>
          </a:p>
        </p:txBody>
      </p:sp>
      <p:sp>
        <p:nvSpPr>
          <p:cNvPr id="5" name="Footer Placeholder 4">
            <a:extLst>
              <a:ext uri="{FF2B5EF4-FFF2-40B4-BE49-F238E27FC236}">
                <a16:creationId xmlns:a16="http://schemas.microsoft.com/office/drawing/2014/main" id="{6037D175-1EAD-42BA-BFC9-2F1DD9BA3C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D4F80-B490-46C2-B0B7-FB146A5FFB50}"/>
              </a:ext>
            </a:extLst>
          </p:cNvPr>
          <p:cNvSpPr>
            <a:spLocks noGrp="1"/>
          </p:cNvSpPr>
          <p:nvPr>
            <p:ph type="sldNum" sz="quarter" idx="12"/>
          </p:nvPr>
        </p:nvSpPr>
        <p:spPr/>
        <p:txBody>
          <a:bodyPr/>
          <a:lstStyle/>
          <a:p>
            <a:fld id="{6FAFDA24-E1FE-4B01-97E4-3FFCD9F24BBE}" type="slidenum">
              <a:rPr lang="en-US" smtClean="0"/>
              <a:t>‹#›</a:t>
            </a:fld>
            <a:endParaRPr lang="en-US"/>
          </a:p>
        </p:txBody>
      </p:sp>
    </p:spTree>
    <p:extLst>
      <p:ext uri="{BB962C8B-B14F-4D97-AF65-F5344CB8AC3E}">
        <p14:creationId xmlns:p14="http://schemas.microsoft.com/office/powerpoint/2010/main" val="163952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12A241-C7BF-4EB4-9F77-78DF1686AC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4728BD-D715-4171-9ED9-7FC6DACC21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075CD-6DA8-4A84-9FBE-BE4D1D41C96D}"/>
              </a:ext>
            </a:extLst>
          </p:cNvPr>
          <p:cNvSpPr>
            <a:spLocks noGrp="1"/>
          </p:cNvSpPr>
          <p:nvPr>
            <p:ph type="dt" sz="half" idx="10"/>
          </p:nvPr>
        </p:nvSpPr>
        <p:spPr/>
        <p:txBody>
          <a:bodyPr/>
          <a:lstStyle/>
          <a:p>
            <a:fld id="{9AEBF8F9-7D22-496E-8139-734FAE83151B}" type="datetimeFigureOut">
              <a:rPr lang="en-US" smtClean="0"/>
              <a:t>9/3/2017</a:t>
            </a:fld>
            <a:endParaRPr lang="en-US"/>
          </a:p>
        </p:txBody>
      </p:sp>
      <p:sp>
        <p:nvSpPr>
          <p:cNvPr id="5" name="Footer Placeholder 4">
            <a:extLst>
              <a:ext uri="{FF2B5EF4-FFF2-40B4-BE49-F238E27FC236}">
                <a16:creationId xmlns:a16="http://schemas.microsoft.com/office/drawing/2014/main" id="{76588579-4C3F-489D-B6A0-C014011E7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66023E-FE55-427F-A413-D31E6493E6EE}"/>
              </a:ext>
            </a:extLst>
          </p:cNvPr>
          <p:cNvSpPr>
            <a:spLocks noGrp="1"/>
          </p:cNvSpPr>
          <p:nvPr>
            <p:ph type="sldNum" sz="quarter" idx="12"/>
          </p:nvPr>
        </p:nvSpPr>
        <p:spPr/>
        <p:txBody>
          <a:bodyPr/>
          <a:lstStyle/>
          <a:p>
            <a:fld id="{6FAFDA24-E1FE-4B01-97E4-3FFCD9F24BBE}" type="slidenum">
              <a:rPr lang="en-US" smtClean="0"/>
              <a:t>‹#›</a:t>
            </a:fld>
            <a:endParaRPr lang="en-US"/>
          </a:p>
        </p:txBody>
      </p:sp>
    </p:spTree>
    <p:extLst>
      <p:ext uri="{BB962C8B-B14F-4D97-AF65-F5344CB8AC3E}">
        <p14:creationId xmlns:p14="http://schemas.microsoft.com/office/powerpoint/2010/main" val="3867279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3CB86-B08B-4BF2-A211-54390AA7C4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85161D-4BF9-46A6-97B2-ADDE0A899B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06E53D-3474-45BB-A7EA-1D919E3AA9CA}"/>
              </a:ext>
            </a:extLst>
          </p:cNvPr>
          <p:cNvSpPr>
            <a:spLocks noGrp="1"/>
          </p:cNvSpPr>
          <p:nvPr>
            <p:ph type="dt" sz="half" idx="10"/>
          </p:nvPr>
        </p:nvSpPr>
        <p:spPr/>
        <p:txBody>
          <a:bodyPr/>
          <a:lstStyle/>
          <a:p>
            <a:fld id="{9AEBF8F9-7D22-496E-8139-734FAE83151B}" type="datetimeFigureOut">
              <a:rPr lang="en-US" smtClean="0"/>
              <a:t>9/3/2017</a:t>
            </a:fld>
            <a:endParaRPr lang="en-US"/>
          </a:p>
        </p:txBody>
      </p:sp>
      <p:sp>
        <p:nvSpPr>
          <p:cNvPr id="5" name="Footer Placeholder 4">
            <a:extLst>
              <a:ext uri="{FF2B5EF4-FFF2-40B4-BE49-F238E27FC236}">
                <a16:creationId xmlns:a16="http://schemas.microsoft.com/office/drawing/2014/main" id="{71FCEB92-DDBD-4D3E-AA59-0D64C4E31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F7ED1-B5E2-48C1-9EE8-4EED1398E4BA}"/>
              </a:ext>
            </a:extLst>
          </p:cNvPr>
          <p:cNvSpPr>
            <a:spLocks noGrp="1"/>
          </p:cNvSpPr>
          <p:nvPr>
            <p:ph type="sldNum" sz="quarter" idx="12"/>
          </p:nvPr>
        </p:nvSpPr>
        <p:spPr/>
        <p:txBody>
          <a:bodyPr/>
          <a:lstStyle/>
          <a:p>
            <a:fld id="{6FAFDA24-E1FE-4B01-97E4-3FFCD9F24BBE}" type="slidenum">
              <a:rPr lang="en-US" smtClean="0"/>
              <a:t>‹#›</a:t>
            </a:fld>
            <a:endParaRPr lang="en-US"/>
          </a:p>
        </p:txBody>
      </p:sp>
    </p:spTree>
    <p:extLst>
      <p:ext uri="{BB962C8B-B14F-4D97-AF65-F5344CB8AC3E}">
        <p14:creationId xmlns:p14="http://schemas.microsoft.com/office/powerpoint/2010/main" val="3378394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7278E-5A0D-414B-AA2E-4BB4044E8C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00E132-D56E-4F44-ADF0-EBEAE8B383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9724DC-0BE6-48EB-AF03-092D8DE38E8E}"/>
              </a:ext>
            </a:extLst>
          </p:cNvPr>
          <p:cNvSpPr>
            <a:spLocks noGrp="1"/>
          </p:cNvSpPr>
          <p:nvPr>
            <p:ph type="dt" sz="half" idx="10"/>
          </p:nvPr>
        </p:nvSpPr>
        <p:spPr/>
        <p:txBody>
          <a:bodyPr/>
          <a:lstStyle/>
          <a:p>
            <a:fld id="{9AEBF8F9-7D22-496E-8139-734FAE83151B}" type="datetimeFigureOut">
              <a:rPr lang="en-US" smtClean="0"/>
              <a:t>9/3/2017</a:t>
            </a:fld>
            <a:endParaRPr lang="en-US"/>
          </a:p>
        </p:txBody>
      </p:sp>
      <p:sp>
        <p:nvSpPr>
          <p:cNvPr id="5" name="Footer Placeholder 4">
            <a:extLst>
              <a:ext uri="{FF2B5EF4-FFF2-40B4-BE49-F238E27FC236}">
                <a16:creationId xmlns:a16="http://schemas.microsoft.com/office/drawing/2014/main" id="{FB778E57-E3EC-4F0E-B696-E20D47369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65426B-7993-44C6-9E0E-71246E13D8F2}"/>
              </a:ext>
            </a:extLst>
          </p:cNvPr>
          <p:cNvSpPr>
            <a:spLocks noGrp="1"/>
          </p:cNvSpPr>
          <p:nvPr>
            <p:ph type="sldNum" sz="quarter" idx="12"/>
          </p:nvPr>
        </p:nvSpPr>
        <p:spPr/>
        <p:txBody>
          <a:bodyPr/>
          <a:lstStyle/>
          <a:p>
            <a:fld id="{6FAFDA24-E1FE-4B01-97E4-3FFCD9F24BBE}" type="slidenum">
              <a:rPr lang="en-US" smtClean="0"/>
              <a:t>‹#›</a:t>
            </a:fld>
            <a:endParaRPr lang="en-US"/>
          </a:p>
        </p:txBody>
      </p:sp>
    </p:spTree>
    <p:extLst>
      <p:ext uri="{BB962C8B-B14F-4D97-AF65-F5344CB8AC3E}">
        <p14:creationId xmlns:p14="http://schemas.microsoft.com/office/powerpoint/2010/main" val="3982205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481F-CA3F-431E-831C-C56723349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7C24B6-986A-4BA6-A0D7-891E2A5B8A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25FC96-04CA-4A60-9EB6-37FD91FAED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E08002-CE63-446F-BC1B-5D0F81E40D71}"/>
              </a:ext>
            </a:extLst>
          </p:cNvPr>
          <p:cNvSpPr>
            <a:spLocks noGrp="1"/>
          </p:cNvSpPr>
          <p:nvPr>
            <p:ph type="dt" sz="half" idx="10"/>
          </p:nvPr>
        </p:nvSpPr>
        <p:spPr/>
        <p:txBody>
          <a:bodyPr/>
          <a:lstStyle/>
          <a:p>
            <a:fld id="{9AEBF8F9-7D22-496E-8139-734FAE83151B}" type="datetimeFigureOut">
              <a:rPr lang="en-US" smtClean="0"/>
              <a:t>9/3/2017</a:t>
            </a:fld>
            <a:endParaRPr lang="en-US"/>
          </a:p>
        </p:txBody>
      </p:sp>
      <p:sp>
        <p:nvSpPr>
          <p:cNvPr id="6" name="Footer Placeholder 5">
            <a:extLst>
              <a:ext uri="{FF2B5EF4-FFF2-40B4-BE49-F238E27FC236}">
                <a16:creationId xmlns:a16="http://schemas.microsoft.com/office/drawing/2014/main" id="{E1FBDBE9-E050-4E4C-97B7-C686615DEB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9AC859-6816-4DD0-9BB7-A92071E3FA3E}"/>
              </a:ext>
            </a:extLst>
          </p:cNvPr>
          <p:cNvSpPr>
            <a:spLocks noGrp="1"/>
          </p:cNvSpPr>
          <p:nvPr>
            <p:ph type="sldNum" sz="quarter" idx="12"/>
          </p:nvPr>
        </p:nvSpPr>
        <p:spPr/>
        <p:txBody>
          <a:bodyPr/>
          <a:lstStyle/>
          <a:p>
            <a:fld id="{6FAFDA24-E1FE-4B01-97E4-3FFCD9F24BBE}" type="slidenum">
              <a:rPr lang="en-US" smtClean="0"/>
              <a:t>‹#›</a:t>
            </a:fld>
            <a:endParaRPr lang="en-US"/>
          </a:p>
        </p:txBody>
      </p:sp>
    </p:spTree>
    <p:extLst>
      <p:ext uri="{BB962C8B-B14F-4D97-AF65-F5344CB8AC3E}">
        <p14:creationId xmlns:p14="http://schemas.microsoft.com/office/powerpoint/2010/main" val="1562169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14ED-7243-4ACC-8864-922FD71372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6F10B6-EAA7-4E1E-8C27-5849C7107A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7877C54-7C47-45E0-A681-5964845BC5D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60AE7B-C411-4BED-AE5F-3098B66431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A94172-A6AB-4E24-8E16-65DF808394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C309F8-2640-4290-9913-403B844B500B}"/>
              </a:ext>
            </a:extLst>
          </p:cNvPr>
          <p:cNvSpPr>
            <a:spLocks noGrp="1"/>
          </p:cNvSpPr>
          <p:nvPr>
            <p:ph type="dt" sz="half" idx="10"/>
          </p:nvPr>
        </p:nvSpPr>
        <p:spPr/>
        <p:txBody>
          <a:bodyPr/>
          <a:lstStyle/>
          <a:p>
            <a:fld id="{9AEBF8F9-7D22-496E-8139-734FAE83151B}" type="datetimeFigureOut">
              <a:rPr lang="en-US" smtClean="0"/>
              <a:t>9/3/2017</a:t>
            </a:fld>
            <a:endParaRPr lang="en-US"/>
          </a:p>
        </p:txBody>
      </p:sp>
      <p:sp>
        <p:nvSpPr>
          <p:cNvPr id="8" name="Footer Placeholder 7">
            <a:extLst>
              <a:ext uri="{FF2B5EF4-FFF2-40B4-BE49-F238E27FC236}">
                <a16:creationId xmlns:a16="http://schemas.microsoft.com/office/drawing/2014/main" id="{4F1A32B6-6AD3-4153-8CCC-31442E0826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5D9B82-9480-411B-95AF-7F2DE9357964}"/>
              </a:ext>
            </a:extLst>
          </p:cNvPr>
          <p:cNvSpPr>
            <a:spLocks noGrp="1"/>
          </p:cNvSpPr>
          <p:nvPr>
            <p:ph type="sldNum" sz="quarter" idx="12"/>
          </p:nvPr>
        </p:nvSpPr>
        <p:spPr/>
        <p:txBody>
          <a:bodyPr/>
          <a:lstStyle/>
          <a:p>
            <a:fld id="{6FAFDA24-E1FE-4B01-97E4-3FFCD9F24BBE}" type="slidenum">
              <a:rPr lang="en-US" smtClean="0"/>
              <a:t>‹#›</a:t>
            </a:fld>
            <a:endParaRPr lang="en-US"/>
          </a:p>
        </p:txBody>
      </p:sp>
    </p:spTree>
    <p:extLst>
      <p:ext uri="{BB962C8B-B14F-4D97-AF65-F5344CB8AC3E}">
        <p14:creationId xmlns:p14="http://schemas.microsoft.com/office/powerpoint/2010/main" val="107834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22E16-2A95-49F6-851C-1FBE9467C8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3DE6CD-7575-432D-A1D1-6A05DEC68CBB}"/>
              </a:ext>
            </a:extLst>
          </p:cNvPr>
          <p:cNvSpPr>
            <a:spLocks noGrp="1"/>
          </p:cNvSpPr>
          <p:nvPr>
            <p:ph type="dt" sz="half" idx="10"/>
          </p:nvPr>
        </p:nvSpPr>
        <p:spPr/>
        <p:txBody>
          <a:bodyPr/>
          <a:lstStyle/>
          <a:p>
            <a:fld id="{9AEBF8F9-7D22-496E-8139-734FAE83151B}" type="datetimeFigureOut">
              <a:rPr lang="en-US" smtClean="0"/>
              <a:t>9/3/2017</a:t>
            </a:fld>
            <a:endParaRPr lang="en-US"/>
          </a:p>
        </p:txBody>
      </p:sp>
      <p:sp>
        <p:nvSpPr>
          <p:cNvPr id="4" name="Footer Placeholder 3">
            <a:extLst>
              <a:ext uri="{FF2B5EF4-FFF2-40B4-BE49-F238E27FC236}">
                <a16:creationId xmlns:a16="http://schemas.microsoft.com/office/drawing/2014/main" id="{CC81A9F3-FAE8-4A9D-8824-B9BC994823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D7DEEB-5028-47BC-A908-EFB3D3CD38AE}"/>
              </a:ext>
            </a:extLst>
          </p:cNvPr>
          <p:cNvSpPr>
            <a:spLocks noGrp="1"/>
          </p:cNvSpPr>
          <p:nvPr>
            <p:ph type="sldNum" sz="quarter" idx="12"/>
          </p:nvPr>
        </p:nvSpPr>
        <p:spPr/>
        <p:txBody>
          <a:bodyPr/>
          <a:lstStyle/>
          <a:p>
            <a:fld id="{6FAFDA24-E1FE-4B01-97E4-3FFCD9F24BBE}" type="slidenum">
              <a:rPr lang="en-US" smtClean="0"/>
              <a:t>‹#›</a:t>
            </a:fld>
            <a:endParaRPr lang="en-US"/>
          </a:p>
        </p:txBody>
      </p:sp>
    </p:spTree>
    <p:extLst>
      <p:ext uri="{BB962C8B-B14F-4D97-AF65-F5344CB8AC3E}">
        <p14:creationId xmlns:p14="http://schemas.microsoft.com/office/powerpoint/2010/main" val="3807279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543429-51A5-4FD1-8BEE-8B77AD010963}"/>
              </a:ext>
            </a:extLst>
          </p:cNvPr>
          <p:cNvSpPr>
            <a:spLocks noGrp="1"/>
          </p:cNvSpPr>
          <p:nvPr>
            <p:ph type="dt" sz="half" idx="10"/>
          </p:nvPr>
        </p:nvSpPr>
        <p:spPr/>
        <p:txBody>
          <a:bodyPr/>
          <a:lstStyle/>
          <a:p>
            <a:fld id="{9AEBF8F9-7D22-496E-8139-734FAE83151B}" type="datetimeFigureOut">
              <a:rPr lang="en-US" smtClean="0"/>
              <a:t>9/3/2017</a:t>
            </a:fld>
            <a:endParaRPr lang="en-US"/>
          </a:p>
        </p:txBody>
      </p:sp>
      <p:sp>
        <p:nvSpPr>
          <p:cNvPr id="3" name="Footer Placeholder 2">
            <a:extLst>
              <a:ext uri="{FF2B5EF4-FFF2-40B4-BE49-F238E27FC236}">
                <a16:creationId xmlns:a16="http://schemas.microsoft.com/office/drawing/2014/main" id="{39E64FFA-0C8F-4FB1-8F67-DFF9467362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BD1E40-B1DF-481A-A1A6-F3FA550E592E}"/>
              </a:ext>
            </a:extLst>
          </p:cNvPr>
          <p:cNvSpPr>
            <a:spLocks noGrp="1"/>
          </p:cNvSpPr>
          <p:nvPr>
            <p:ph type="sldNum" sz="quarter" idx="12"/>
          </p:nvPr>
        </p:nvSpPr>
        <p:spPr/>
        <p:txBody>
          <a:bodyPr/>
          <a:lstStyle/>
          <a:p>
            <a:fld id="{6FAFDA24-E1FE-4B01-97E4-3FFCD9F24BBE}" type="slidenum">
              <a:rPr lang="en-US" smtClean="0"/>
              <a:t>‹#›</a:t>
            </a:fld>
            <a:endParaRPr lang="en-US"/>
          </a:p>
        </p:txBody>
      </p:sp>
    </p:spTree>
    <p:extLst>
      <p:ext uri="{BB962C8B-B14F-4D97-AF65-F5344CB8AC3E}">
        <p14:creationId xmlns:p14="http://schemas.microsoft.com/office/powerpoint/2010/main" val="893336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9A1CD-3C64-465D-8695-1FAC614F1F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57C44D-DC01-451F-8DC8-B8DDB0D3E2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2F8FAE-13D2-4897-B9DC-ECE5AAAFD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2E1661-2836-43E0-8267-C21E7C138AB3}"/>
              </a:ext>
            </a:extLst>
          </p:cNvPr>
          <p:cNvSpPr>
            <a:spLocks noGrp="1"/>
          </p:cNvSpPr>
          <p:nvPr>
            <p:ph type="dt" sz="half" idx="10"/>
          </p:nvPr>
        </p:nvSpPr>
        <p:spPr/>
        <p:txBody>
          <a:bodyPr/>
          <a:lstStyle/>
          <a:p>
            <a:fld id="{9AEBF8F9-7D22-496E-8139-734FAE83151B}" type="datetimeFigureOut">
              <a:rPr lang="en-US" smtClean="0"/>
              <a:t>9/3/2017</a:t>
            </a:fld>
            <a:endParaRPr lang="en-US"/>
          </a:p>
        </p:txBody>
      </p:sp>
      <p:sp>
        <p:nvSpPr>
          <p:cNvPr id="6" name="Footer Placeholder 5">
            <a:extLst>
              <a:ext uri="{FF2B5EF4-FFF2-40B4-BE49-F238E27FC236}">
                <a16:creationId xmlns:a16="http://schemas.microsoft.com/office/drawing/2014/main" id="{48A6DEEC-AB72-4927-8506-2CCFFE8F08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8A7309-AE8D-4226-93E2-C492FBBE119E}"/>
              </a:ext>
            </a:extLst>
          </p:cNvPr>
          <p:cNvSpPr>
            <a:spLocks noGrp="1"/>
          </p:cNvSpPr>
          <p:nvPr>
            <p:ph type="sldNum" sz="quarter" idx="12"/>
          </p:nvPr>
        </p:nvSpPr>
        <p:spPr/>
        <p:txBody>
          <a:bodyPr/>
          <a:lstStyle/>
          <a:p>
            <a:fld id="{6FAFDA24-E1FE-4B01-97E4-3FFCD9F24BBE}" type="slidenum">
              <a:rPr lang="en-US" smtClean="0"/>
              <a:t>‹#›</a:t>
            </a:fld>
            <a:endParaRPr lang="en-US"/>
          </a:p>
        </p:txBody>
      </p:sp>
    </p:spTree>
    <p:extLst>
      <p:ext uri="{BB962C8B-B14F-4D97-AF65-F5344CB8AC3E}">
        <p14:creationId xmlns:p14="http://schemas.microsoft.com/office/powerpoint/2010/main" val="589457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C69A-CD3B-4888-AFE9-F88B75ACE5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14DD8A-EB0F-484E-B119-7CA9663368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4A7897-D1C6-4DCB-9273-2281532DCD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CB0005-1D90-4857-AAA6-52D054EBF346}"/>
              </a:ext>
            </a:extLst>
          </p:cNvPr>
          <p:cNvSpPr>
            <a:spLocks noGrp="1"/>
          </p:cNvSpPr>
          <p:nvPr>
            <p:ph type="dt" sz="half" idx="10"/>
          </p:nvPr>
        </p:nvSpPr>
        <p:spPr/>
        <p:txBody>
          <a:bodyPr/>
          <a:lstStyle/>
          <a:p>
            <a:fld id="{9AEBF8F9-7D22-496E-8139-734FAE83151B}" type="datetimeFigureOut">
              <a:rPr lang="en-US" smtClean="0"/>
              <a:t>9/3/2017</a:t>
            </a:fld>
            <a:endParaRPr lang="en-US"/>
          </a:p>
        </p:txBody>
      </p:sp>
      <p:sp>
        <p:nvSpPr>
          <p:cNvPr id="6" name="Footer Placeholder 5">
            <a:extLst>
              <a:ext uri="{FF2B5EF4-FFF2-40B4-BE49-F238E27FC236}">
                <a16:creationId xmlns:a16="http://schemas.microsoft.com/office/drawing/2014/main" id="{B3954657-61D6-4D45-AF83-E8388C189F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829F95-0475-4466-9B12-CA4B120BDB10}"/>
              </a:ext>
            </a:extLst>
          </p:cNvPr>
          <p:cNvSpPr>
            <a:spLocks noGrp="1"/>
          </p:cNvSpPr>
          <p:nvPr>
            <p:ph type="sldNum" sz="quarter" idx="12"/>
          </p:nvPr>
        </p:nvSpPr>
        <p:spPr/>
        <p:txBody>
          <a:bodyPr/>
          <a:lstStyle/>
          <a:p>
            <a:fld id="{6FAFDA24-E1FE-4B01-97E4-3FFCD9F24BBE}" type="slidenum">
              <a:rPr lang="en-US" smtClean="0"/>
              <a:t>‹#›</a:t>
            </a:fld>
            <a:endParaRPr lang="en-US"/>
          </a:p>
        </p:txBody>
      </p:sp>
    </p:spTree>
    <p:extLst>
      <p:ext uri="{BB962C8B-B14F-4D97-AF65-F5344CB8AC3E}">
        <p14:creationId xmlns:p14="http://schemas.microsoft.com/office/powerpoint/2010/main" val="696905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AD57DF-DFBD-4503-A831-37FE999425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46B394-3FDA-4E6C-91AE-684B393A7E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D4A23-C22D-4E32-81FC-19CC69E11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BF8F9-7D22-496E-8139-734FAE83151B}" type="datetimeFigureOut">
              <a:rPr lang="en-US" smtClean="0"/>
              <a:t>9/3/2017</a:t>
            </a:fld>
            <a:endParaRPr lang="en-US"/>
          </a:p>
        </p:txBody>
      </p:sp>
      <p:sp>
        <p:nvSpPr>
          <p:cNvPr id="5" name="Footer Placeholder 4">
            <a:extLst>
              <a:ext uri="{FF2B5EF4-FFF2-40B4-BE49-F238E27FC236}">
                <a16:creationId xmlns:a16="http://schemas.microsoft.com/office/drawing/2014/main" id="{0185FAE3-1C46-46B1-96C3-55A6C3808C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5249EC-5321-47C0-9BD1-A991CBA044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FDA24-E1FE-4B01-97E4-3FFCD9F24BBE}" type="slidenum">
              <a:rPr lang="en-US" smtClean="0"/>
              <a:t>‹#›</a:t>
            </a:fld>
            <a:endParaRPr lang="en-US"/>
          </a:p>
        </p:txBody>
      </p:sp>
    </p:spTree>
    <p:extLst>
      <p:ext uri="{BB962C8B-B14F-4D97-AF65-F5344CB8AC3E}">
        <p14:creationId xmlns:p14="http://schemas.microsoft.com/office/powerpoint/2010/main" val="1219004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827735-7DB8-4F58-B484-019718983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43" y="1318385"/>
            <a:ext cx="5834743" cy="5391760"/>
          </a:xfrm>
          <a:prstGeom prst="rect">
            <a:avLst/>
          </a:prstGeom>
        </p:spPr>
      </p:pic>
      <p:sp>
        <p:nvSpPr>
          <p:cNvPr id="2" name="Title 1">
            <a:extLst>
              <a:ext uri="{FF2B5EF4-FFF2-40B4-BE49-F238E27FC236}">
                <a16:creationId xmlns:a16="http://schemas.microsoft.com/office/drawing/2014/main" id="{20D550F6-2F2A-4763-9DBB-E52ED17365DC}"/>
              </a:ext>
            </a:extLst>
          </p:cNvPr>
          <p:cNvSpPr>
            <a:spLocks noGrp="1"/>
          </p:cNvSpPr>
          <p:nvPr>
            <p:ph type="ctrTitle"/>
          </p:nvPr>
        </p:nvSpPr>
        <p:spPr>
          <a:xfrm>
            <a:off x="540333" y="886687"/>
            <a:ext cx="11187876" cy="1743838"/>
          </a:xfrm>
        </p:spPr>
        <p:txBody>
          <a:bodyPr anchor="t">
            <a:noAutofit/>
          </a:bodyPr>
          <a:lstStyle/>
          <a:p>
            <a:r>
              <a:rPr lang="en-US" sz="7200" dirty="0">
                <a:latin typeface="Bernard MT Condensed" panose="02050806060905020404" pitchFamily="18" charset="0"/>
              </a:rPr>
              <a:t>What if I am a One Talent Man?</a:t>
            </a:r>
          </a:p>
        </p:txBody>
      </p:sp>
      <p:sp>
        <p:nvSpPr>
          <p:cNvPr id="3" name="Subtitle 2">
            <a:extLst>
              <a:ext uri="{FF2B5EF4-FFF2-40B4-BE49-F238E27FC236}">
                <a16:creationId xmlns:a16="http://schemas.microsoft.com/office/drawing/2014/main" id="{CFB78A85-5D78-4050-B139-7F846D4EDAB8}"/>
              </a:ext>
            </a:extLst>
          </p:cNvPr>
          <p:cNvSpPr>
            <a:spLocks noGrp="1"/>
          </p:cNvSpPr>
          <p:nvPr>
            <p:ph type="subTitle" idx="1"/>
          </p:nvPr>
        </p:nvSpPr>
        <p:spPr>
          <a:xfrm>
            <a:off x="6324600" y="4589010"/>
            <a:ext cx="4920343" cy="1655762"/>
          </a:xfrm>
        </p:spPr>
        <p:txBody>
          <a:bodyPr>
            <a:normAutofit/>
          </a:bodyPr>
          <a:lstStyle/>
          <a:p>
            <a:r>
              <a:rPr lang="en-US" sz="4400" b="1" dirty="0"/>
              <a:t>(Matthew 25:14-30)</a:t>
            </a:r>
          </a:p>
        </p:txBody>
      </p:sp>
    </p:spTree>
    <p:extLst>
      <p:ext uri="{BB962C8B-B14F-4D97-AF65-F5344CB8AC3E}">
        <p14:creationId xmlns:p14="http://schemas.microsoft.com/office/powerpoint/2010/main" val="200174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9A5263DF-7949-40C5-9E62-5CB537EF3FB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5985" y="0"/>
            <a:ext cx="3106015" cy="2870200"/>
          </a:xfrm>
        </p:spPr>
      </p:pic>
      <p:sp>
        <p:nvSpPr>
          <p:cNvPr id="2" name="Title 1">
            <a:extLst>
              <a:ext uri="{FF2B5EF4-FFF2-40B4-BE49-F238E27FC236}">
                <a16:creationId xmlns:a16="http://schemas.microsoft.com/office/drawing/2014/main" id="{303382DF-940C-4117-B752-725F546E32AE}"/>
              </a:ext>
            </a:extLst>
          </p:cNvPr>
          <p:cNvSpPr>
            <a:spLocks noGrp="1"/>
          </p:cNvSpPr>
          <p:nvPr>
            <p:ph type="title"/>
          </p:nvPr>
        </p:nvSpPr>
        <p:spPr>
          <a:xfrm>
            <a:off x="838200" y="212725"/>
            <a:ext cx="10515600" cy="1325563"/>
          </a:xfrm>
        </p:spPr>
        <p:txBody>
          <a:bodyPr>
            <a:normAutofit/>
          </a:bodyPr>
          <a:lstStyle/>
          <a:p>
            <a:r>
              <a:rPr lang="en-US" sz="5400" dirty="0">
                <a:latin typeface="Bernard MT Condensed" panose="02050806060905020404" pitchFamily="18" charset="0"/>
              </a:rPr>
              <a:t>What if I am a One Talent Man?</a:t>
            </a:r>
          </a:p>
        </p:txBody>
      </p:sp>
      <p:sp>
        <p:nvSpPr>
          <p:cNvPr id="10" name="TextBox 9">
            <a:extLst>
              <a:ext uri="{FF2B5EF4-FFF2-40B4-BE49-F238E27FC236}">
                <a16:creationId xmlns:a16="http://schemas.microsoft.com/office/drawing/2014/main" id="{7F19F6EA-4963-46F6-BB9F-85066EDEDACD}"/>
              </a:ext>
            </a:extLst>
          </p:cNvPr>
          <p:cNvSpPr txBox="1"/>
          <p:nvPr/>
        </p:nvSpPr>
        <p:spPr>
          <a:xfrm>
            <a:off x="838201" y="1589088"/>
            <a:ext cx="10515600" cy="1446550"/>
          </a:xfrm>
          <a:prstGeom prst="rect">
            <a:avLst/>
          </a:prstGeom>
          <a:noFill/>
        </p:spPr>
        <p:txBody>
          <a:bodyPr wrap="square" rtlCol="0">
            <a:spAutoFit/>
          </a:bodyPr>
          <a:lstStyle/>
          <a:p>
            <a:pPr marL="571500" indent="-571500">
              <a:buFont typeface="Arial" panose="020B0604020202020204" pitchFamily="34" charset="0"/>
              <a:buChar char="•"/>
            </a:pPr>
            <a:r>
              <a:rPr lang="en-US" sz="4400" b="1" dirty="0"/>
              <a:t>I should not feel inferior</a:t>
            </a:r>
          </a:p>
          <a:p>
            <a:pPr marL="914400" lvl="1"/>
            <a:r>
              <a:rPr lang="en-US" sz="4400" i="1" dirty="0"/>
              <a:t>(22-23; 1 Corinthians 12:20-25)</a:t>
            </a:r>
          </a:p>
        </p:txBody>
      </p:sp>
    </p:spTree>
    <p:extLst>
      <p:ext uri="{BB962C8B-B14F-4D97-AF65-F5344CB8AC3E}">
        <p14:creationId xmlns:p14="http://schemas.microsoft.com/office/powerpoint/2010/main" val="106253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anim calcmode="lin" valueType="num">
                                      <p:cBhvr>
                                        <p:cTn id="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anim calcmode="lin" valueType="num">
                                      <p:cBhvr>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9A5263DF-7949-40C5-9E62-5CB537EF3FB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5985" y="0"/>
            <a:ext cx="3106015" cy="2870200"/>
          </a:xfrm>
        </p:spPr>
      </p:pic>
      <p:sp>
        <p:nvSpPr>
          <p:cNvPr id="2" name="Title 1">
            <a:extLst>
              <a:ext uri="{FF2B5EF4-FFF2-40B4-BE49-F238E27FC236}">
                <a16:creationId xmlns:a16="http://schemas.microsoft.com/office/drawing/2014/main" id="{303382DF-940C-4117-B752-725F546E32AE}"/>
              </a:ext>
            </a:extLst>
          </p:cNvPr>
          <p:cNvSpPr>
            <a:spLocks noGrp="1"/>
          </p:cNvSpPr>
          <p:nvPr>
            <p:ph type="title"/>
          </p:nvPr>
        </p:nvSpPr>
        <p:spPr>
          <a:xfrm>
            <a:off x="838200" y="212725"/>
            <a:ext cx="10515600" cy="1325563"/>
          </a:xfrm>
        </p:spPr>
        <p:txBody>
          <a:bodyPr>
            <a:normAutofit/>
          </a:bodyPr>
          <a:lstStyle/>
          <a:p>
            <a:r>
              <a:rPr lang="en-US" sz="5400" dirty="0">
                <a:latin typeface="Bernard MT Condensed" panose="02050806060905020404" pitchFamily="18" charset="0"/>
              </a:rPr>
              <a:t>What if I am a One Talent Man?</a:t>
            </a:r>
          </a:p>
        </p:txBody>
      </p:sp>
      <p:sp>
        <p:nvSpPr>
          <p:cNvPr id="10" name="TextBox 9">
            <a:extLst>
              <a:ext uri="{FF2B5EF4-FFF2-40B4-BE49-F238E27FC236}">
                <a16:creationId xmlns:a16="http://schemas.microsoft.com/office/drawing/2014/main" id="{7F19F6EA-4963-46F6-BB9F-85066EDEDACD}"/>
              </a:ext>
            </a:extLst>
          </p:cNvPr>
          <p:cNvSpPr txBox="1"/>
          <p:nvPr/>
        </p:nvSpPr>
        <p:spPr>
          <a:xfrm>
            <a:off x="838201" y="1589088"/>
            <a:ext cx="10515600" cy="2800767"/>
          </a:xfrm>
          <a:prstGeom prst="rect">
            <a:avLst/>
          </a:prstGeom>
          <a:noFill/>
        </p:spPr>
        <p:txBody>
          <a:bodyPr wrap="square" rtlCol="0">
            <a:spAutoFit/>
          </a:bodyPr>
          <a:lstStyle/>
          <a:p>
            <a:pPr marL="571500" indent="-571500">
              <a:buFont typeface="Arial" panose="020B0604020202020204" pitchFamily="34" charset="0"/>
              <a:buChar char="•"/>
            </a:pPr>
            <a:r>
              <a:rPr lang="en-US" sz="4400" b="1" dirty="0"/>
              <a:t>I should not feel inferior</a:t>
            </a:r>
          </a:p>
          <a:p>
            <a:pPr marL="914400" lvl="1"/>
            <a:r>
              <a:rPr lang="en-US" sz="4400" i="1" dirty="0"/>
              <a:t>(22-23; 1 Corinthians 12:20-25)</a:t>
            </a:r>
          </a:p>
          <a:p>
            <a:pPr marL="571500" indent="-571500">
              <a:buFont typeface="Arial" panose="020B0604020202020204" pitchFamily="34" charset="0"/>
              <a:buChar char="•"/>
            </a:pPr>
            <a:r>
              <a:rPr lang="en-US" sz="4400" b="1" dirty="0"/>
              <a:t>I should not “bury” my talent</a:t>
            </a:r>
          </a:p>
          <a:p>
            <a:pPr marL="914400" lvl="1"/>
            <a:r>
              <a:rPr lang="en-US" sz="4400" i="1" dirty="0"/>
              <a:t>(25; 1 Corinthians 4:1-2,4)</a:t>
            </a:r>
          </a:p>
        </p:txBody>
      </p:sp>
    </p:spTree>
    <p:extLst>
      <p:ext uri="{BB962C8B-B14F-4D97-AF65-F5344CB8AC3E}">
        <p14:creationId xmlns:p14="http://schemas.microsoft.com/office/powerpoint/2010/main" val="357010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anim calcmode="lin" valueType="num">
                                      <p:cBhvr>
                                        <p:cTn id="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10">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500"/>
                                        <p:tgtEl>
                                          <p:spTgt spid="10">
                                            <p:txEl>
                                              <p:pRg st="3" end="3"/>
                                            </p:txEl>
                                          </p:spTgt>
                                        </p:tgtEl>
                                      </p:cBhvr>
                                    </p:animEffect>
                                    <p:anim calcmode="lin" valueType="num">
                                      <p:cBhvr>
                                        <p:cTn id="13"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9A5263DF-7949-40C5-9E62-5CB537EF3FB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5985" y="0"/>
            <a:ext cx="3106015" cy="2870200"/>
          </a:xfrm>
        </p:spPr>
      </p:pic>
      <p:sp>
        <p:nvSpPr>
          <p:cNvPr id="2" name="Title 1">
            <a:extLst>
              <a:ext uri="{FF2B5EF4-FFF2-40B4-BE49-F238E27FC236}">
                <a16:creationId xmlns:a16="http://schemas.microsoft.com/office/drawing/2014/main" id="{303382DF-940C-4117-B752-725F546E32AE}"/>
              </a:ext>
            </a:extLst>
          </p:cNvPr>
          <p:cNvSpPr>
            <a:spLocks noGrp="1"/>
          </p:cNvSpPr>
          <p:nvPr>
            <p:ph type="title"/>
          </p:nvPr>
        </p:nvSpPr>
        <p:spPr>
          <a:xfrm>
            <a:off x="838200" y="212725"/>
            <a:ext cx="10515600" cy="1325563"/>
          </a:xfrm>
        </p:spPr>
        <p:txBody>
          <a:bodyPr>
            <a:normAutofit/>
          </a:bodyPr>
          <a:lstStyle/>
          <a:p>
            <a:r>
              <a:rPr lang="en-US" sz="5400" dirty="0">
                <a:latin typeface="Bernard MT Condensed" panose="02050806060905020404" pitchFamily="18" charset="0"/>
              </a:rPr>
              <a:t>What if I am a One Talent Man?</a:t>
            </a:r>
          </a:p>
        </p:txBody>
      </p:sp>
      <p:sp>
        <p:nvSpPr>
          <p:cNvPr id="10" name="TextBox 9">
            <a:extLst>
              <a:ext uri="{FF2B5EF4-FFF2-40B4-BE49-F238E27FC236}">
                <a16:creationId xmlns:a16="http://schemas.microsoft.com/office/drawing/2014/main" id="{7F19F6EA-4963-46F6-BB9F-85066EDEDACD}"/>
              </a:ext>
            </a:extLst>
          </p:cNvPr>
          <p:cNvSpPr txBox="1"/>
          <p:nvPr/>
        </p:nvSpPr>
        <p:spPr>
          <a:xfrm>
            <a:off x="838201" y="1589088"/>
            <a:ext cx="10515600" cy="4832092"/>
          </a:xfrm>
          <a:prstGeom prst="rect">
            <a:avLst/>
          </a:prstGeom>
          <a:noFill/>
        </p:spPr>
        <p:txBody>
          <a:bodyPr wrap="square" rtlCol="0">
            <a:spAutoFit/>
          </a:bodyPr>
          <a:lstStyle/>
          <a:p>
            <a:pPr marL="571500" indent="-571500">
              <a:buFont typeface="Arial" panose="020B0604020202020204" pitchFamily="34" charset="0"/>
              <a:buChar char="•"/>
            </a:pPr>
            <a:r>
              <a:rPr lang="en-US" sz="4400" b="1" dirty="0"/>
              <a:t>I should not feel inferior</a:t>
            </a:r>
          </a:p>
          <a:p>
            <a:pPr marL="914400" lvl="1"/>
            <a:r>
              <a:rPr lang="en-US" sz="4400" i="1" dirty="0"/>
              <a:t>(22-23; 1 Corinthians 12:20-25)</a:t>
            </a:r>
          </a:p>
          <a:p>
            <a:pPr marL="571500" indent="-571500">
              <a:buFont typeface="Arial" panose="020B0604020202020204" pitchFamily="34" charset="0"/>
              <a:buChar char="•"/>
            </a:pPr>
            <a:r>
              <a:rPr lang="en-US" sz="4400" b="1" dirty="0"/>
              <a:t>I should not “bury” my talent</a:t>
            </a:r>
          </a:p>
          <a:p>
            <a:pPr marL="914400" lvl="1"/>
            <a:r>
              <a:rPr lang="en-US" sz="4400" i="1" dirty="0"/>
              <a:t>(25; 1 Corinthians 4:1-2,4)</a:t>
            </a:r>
          </a:p>
          <a:p>
            <a:pPr marL="571500" indent="-571500">
              <a:buFont typeface="Arial" panose="020B0604020202020204" pitchFamily="34" charset="0"/>
              <a:buChar char="•"/>
            </a:pPr>
            <a:r>
              <a:rPr lang="en-US" sz="4400" b="1" dirty="0"/>
              <a:t>I should not forget the reward that awaits the faithful servant</a:t>
            </a:r>
          </a:p>
          <a:p>
            <a:pPr marL="914400" lvl="1"/>
            <a:r>
              <a:rPr lang="en-US" sz="4400" i="1" dirty="0"/>
              <a:t>(21,23,26a,30; Philippians 3:20-21)</a:t>
            </a:r>
          </a:p>
        </p:txBody>
      </p:sp>
    </p:spTree>
    <p:extLst>
      <p:ext uri="{BB962C8B-B14F-4D97-AF65-F5344CB8AC3E}">
        <p14:creationId xmlns:p14="http://schemas.microsoft.com/office/powerpoint/2010/main" val="332508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fade">
                                      <p:cBhvr>
                                        <p:cTn id="7" dur="500"/>
                                        <p:tgtEl>
                                          <p:spTgt spid="10">
                                            <p:txEl>
                                              <p:pRg st="4" end="4"/>
                                            </p:txEl>
                                          </p:spTgt>
                                        </p:tgtEl>
                                      </p:cBhvr>
                                    </p:animEffect>
                                    <p:anim calcmode="lin" valueType="num">
                                      <p:cBhvr>
                                        <p:cTn id="8"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10">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5" end="5"/>
                                            </p:txEl>
                                          </p:spTgt>
                                        </p:tgtEl>
                                        <p:attrNameLst>
                                          <p:attrName>style.visibility</p:attrName>
                                        </p:attrNameLst>
                                      </p:cBhvr>
                                      <p:to>
                                        <p:strVal val="visible"/>
                                      </p:to>
                                    </p:set>
                                    <p:animEffect transition="in" filter="fade">
                                      <p:cBhvr>
                                        <p:cTn id="12" dur="500"/>
                                        <p:tgtEl>
                                          <p:spTgt spid="10">
                                            <p:txEl>
                                              <p:pRg st="5" end="5"/>
                                            </p:txEl>
                                          </p:spTgt>
                                        </p:tgtEl>
                                      </p:cBhvr>
                                    </p:animEffect>
                                    <p:anim calcmode="lin" valueType="num">
                                      <p:cBhvr>
                                        <p:cTn id="13"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827735-7DB8-4F58-B484-019718983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43" y="1318385"/>
            <a:ext cx="5834743" cy="5391760"/>
          </a:xfrm>
          <a:prstGeom prst="rect">
            <a:avLst/>
          </a:prstGeom>
        </p:spPr>
      </p:pic>
      <p:sp>
        <p:nvSpPr>
          <p:cNvPr id="2" name="Title 1">
            <a:extLst>
              <a:ext uri="{FF2B5EF4-FFF2-40B4-BE49-F238E27FC236}">
                <a16:creationId xmlns:a16="http://schemas.microsoft.com/office/drawing/2014/main" id="{20D550F6-2F2A-4763-9DBB-E52ED17365DC}"/>
              </a:ext>
            </a:extLst>
          </p:cNvPr>
          <p:cNvSpPr>
            <a:spLocks noGrp="1"/>
          </p:cNvSpPr>
          <p:nvPr>
            <p:ph type="ctrTitle"/>
          </p:nvPr>
        </p:nvSpPr>
        <p:spPr>
          <a:xfrm>
            <a:off x="540333" y="886687"/>
            <a:ext cx="11187876" cy="1743838"/>
          </a:xfrm>
        </p:spPr>
        <p:txBody>
          <a:bodyPr anchor="t">
            <a:noAutofit/>
          </a:bodyPr>
          <a:lstStyle/>
          <a:p>
            <a:pPr algn="l"/>
            <a:r>
              <a:rPr lang="en-US" sz="7200" dirty="0">
                <a:latin typeface="Bernard MT Condensed" panose="02050806060905020404" pitchFamily="18" charset="0"/>
              </a:rPr>
              <a:t>Conclusion</a:t>
            </a:r>
          </a:p>
        </p:txBody>
      </p:sp>
      <p:sp>
        <p:nvSpPr>
          <p:cNvPr id="3" name="Subtitle 2">
            <a:extLst>
              <a:ext uri="{FF2B5EF4-FFF2-40B4-BE49-F238E27FC236}">
                <a16:creationId xmlns:a16="http://schemas.microsoft.com/office/drawing/2014/main" id="{CFB78A85-5D78-4050-B139-7F846D4EDAB8}"/>
              </a:ext>
            </a:extLst>
          </p:cNvPr>
          <p:cNvSpPr>
            <a:spLocks noGrp="1"/>
          </p:cNvSpPr>
          <p:nvPr>
            <p:ph type="subTitle" idx="1"/>
          </p:nvPr>
        </p:nvSpPr>
        <p:spPr>
          <a:xfrm>
            <a:off x="6324600" y="886687"/>
            <a:ext cx="4920343" cy="5358085"/>
          </a:xfrm>
        </p:spPr>
        <p:txBody>
          <a:bodyPr>
            <a:normAutofit/>
          </a:bodyPr>
          <a:lstStyle/>
          <a:p>
            <a:r>
              <a:rPr lang="en-US" sz="4400" b="1" dirty="0"/>
              <a:t>I may be a one talent servant. </a:t>
            </a:r>
          </a:p>
          <a:p>
            <a:r>
              <a:rPr lang="en-US" sz="4400" b="1" dirty="0"/>
              <a:t>I need to use that talent to the glory of God. </a:t>
            </a:r>
          </a:p>
          <a:p>
            <a:r>
              <a:rPr lang="en-US" sz="4400" b="1" dirty="0"/>
              <a:t>If I do, an eternal reward will be mine!</a:t>
            </a:r>
          </a:p>
        </p:txBody>
      </p:sp>
    </p:spTree>
    <p:extLst>
      <p:ext uri="{BB962C8B-B14F-4D97-AF65-F5344CB8AC3E}">
        <p14:creationId xmlns:p14="http://schemas.microsoft.com/office/powerpoint/2010/main" val="33854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497</Words>
  <Application>Microsoft Office PowerPoint</Application>
  <PresentationFormat>Widescreen</PresentationFormat>
  <Paragraphs>72</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Bernard MT Condensed</vt:lpstr>
      <vt:lpstr>Calibri</vt:lpstr>
      <vt:lpstr>Calibri Light</vt:lpstr>
      <vt:lpstr>Office Theme</vt:lpstr>
      <vt:lpstr>What if I am a One Talent Man?</vt:lpstr>
      <vt:lpstr>What if I am a One Talent Man?</vt:lpstr>
      <vt:lpstr>What if I am a One Talent Man?</vt:lpstr>
      <vt:lpstr>What if I am a One Talent Man?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if I am a One Talent Man?</dc:title>
  <dc:creator>Stan Cox</dc:creator>
  <cp:lastModifiedBy>Stan Cox</cp:lastModifiedBy>
  <cp:revision>8</cp:revision>
  <dcterms:created xsi:type="dcterms:W3CDTF">2017-09-03T19:18:52Z</dcterms:created>
  <dcterms:modified xsi:type="dcterms:W3CDTF">2017-09-03T20:27:49Z</dcterms:modified>
</cp:coreProperties>
</file>